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26"/>
  </p:notesMasterIdLst>
  <p:sldIdLst>
    <p:sldId id="278" r:id="rId5"/>
    <p:sldId id="314" r:id="rId6"/>
    <p:sldId id="279" r:id="rId7"/>
    <p:sldId id="327" r:id="rId8"/>
    <p:sldId id="316" r:id="rId9"/>
    <p:sldId id="302" r:id="rId10"/>
    <p:sldId id="331" r:id="rId11"/>
    <p:sldId id="332" r:id="rId12"/>
    <p:sldId id="295" r:id="rId13"/>
    <p:sldId id="323" r:id="rId14"/>
    <p:sldId id="333" r:id="rId15"/>
    <p:sldId id="321" r:id="rId16"/>
    <p:sldId id="299" r:id="rId17"/>
    <p:sldId id="319" r:id="rId18"/>
    <p:sldId id="324" r:id="rId19"/>
    <p:sldId id="334" r:id="rId20"/>
    <p:sldId id="318" r:id="rId21"/>
    <p:sldId id="282" r:id="rId22"/>
    <p:sldId id="322" r:id="rId23"/>
    <p:sldId id="281" r:id="rId24"/>
    <p:sldId id="284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64" autoAdjust="0"/>
    <p:restoredTop sz="85377" autoAdjust="0"/>
  </p:normalViewPr>
  <p:slideViewPr>
    <p:cSldViewPr snapToGrid="0">
      <p:cViewPr varScale="1">
        <p:scale>
          <a:sx n="93" d="100"/>
          <a:sy n="93" d="100"/>
        </p:scale>
        <p:origin x="80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900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4505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github.com/JE-lecture-notes/qtm151_fall_2023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svg"/><Relationship Id="rId2" Type="http://schemas.openxmlformats.org/officeDocument/2006/relationships/hyperlink" Target="https://canvas.emory.edu/courses/118454/files/10208811?module_item_id=2314574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QTM 151:</a:t>
            </a:r>
            <a:br>
              <a:rPr lang="en-US" dirty="0"/>
            </a:br>
            <a:r>
              <a:rPr lang="en-US" dirty="0"/>
              <a:t>Introduction to Statistical Computing 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Alejandro S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ánchez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Becerra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15B9D5-ADB0-BDC2-A5FF-29296056054D}"/>
              </a:ext>
            </a:extLst>
          </p:cNvPr>
          <p:cNvSpPr txBox="1"/>
          <p:nvPr/>
        </p:nvSpPr>
        <p:spPr>
          <a:xfrm>
            <a:off x="2311069" y="418498"/>
            <a:ext cx="81997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Lecture notes are publicly available at my GitHub website (link posted on Canvas):</a:t>
            </a:r>
          </a:p>
          <a:p>
            <a:pPr algn="ctr"/>
            <a:endParaRPr lang="en-US" dirty="0"/>
          </a:p>
          <a:p>
            <a:pPr algn="ctr"/>
            <a:r>
              <a:rPr lang="fr-FR" dirty="0">
                <a:hlinkClick r:id="rId2"/>
              </a:rPr>
              <a:t>JE-lecture-notes/qtm151_fall_2023 (github.com)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2FBD231-70E1-9C91-D850-9BEA83FF0903}"/>
              </a:ext>
            </a:extLst>
          </p:cNvPr>
          <p:cNvSpPr txBox="1"/>
          <p:nvPr/>
        </p:nvSpPr>
        <p:spPr>
          <a:xfrm>
            <a:off x="1884879" y="5007529"/>
            <a:ext cx="408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dirty="0"/>
              <a:t>You can view the lectures in the browser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65BCE-C666-1F1B-F612-2ECCD8FDAF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97"/>
          <a:stretch/>
        </p:blipFill>
        <p:spPr>
          <a:xfrm>
            <a:off x="518160" y="1595277"/>
            <a:ext cx="5892800" cy="31585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C983916-A854-DC0A-A562-18C02A7144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5713" y="4753871"/>
            <a:ext cx="5565359" cy="1518183"/>
          </a:xfrm>
          <a:prstGeom prst="rect">
            <a:avLst/>
          </a:prstGeom>
        </p:spPr>
      </p:pic>
      <p:pic>
        <p:nvPicPr>
          <p:cNvPr id="2" name="Graphic 1" descr="Wireless with solid fill">
            <a:extLst>
              <a:ext uri="{FF2B5EF4-FFF2-40B4-BE49-F238E27FC236}">
                <a16:creationId xmlns:a16="http://schemas.microsoft.com/office/drawing/2014/main" id="{EB5F08FF-D422-5319-44F7-66D30CC1EC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946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156A0-EC13-0C3D-0CA3-17D3922CFE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Downloading the lecture notes locally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990E2-DAD6-2176-3547-E02869B75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8960"/>
            <a:ext cx="10515600" cy="2335449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Github1 Getting Started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Focusing on Step 2: Downloading Lectures to your Computer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Check that we have access to the folder with the lecture notes and open it in VS code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Check that VS code is connected to Anaconda</a:t>
            </a:r>
            <a:endParaRPr lang="en-US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D0240-F296-22D6-9710-DAEED37892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54" r="634"/>
          <a:stretch/>
        </p:blipFill>
        <p:spPr>
          <a:xfrm>
            <a:off x="1546830" y="4488873"/>
            <a:ext cx="8625870" cy="1961744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17D2388-9745-9FB2-AE2A-2EC19E75C876}"/>
              </a:ext>
            </a:extLst>
          </p:cNvPr>
          <p:cNvSpPr/>
          <p:nvPr/>
        </p:nvSpPr>
        <p:spPr>
          <a:xfrm>
            <a:off x="9133609" y="4748645"/>
            <a:ext cx="1113634" cy="5091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Graphic 6" descr="Wireless with solid fill">
            <a:extLst>
              <a:ext uri="{FF2B5EF4-FFF2-40B4-BE49-F238E27FC236}">
                <a16:creationId xmlns:a16="http://schemas.microsoft.com/office/drawing/2014/main" id="{2B580EED-4773-4B00-6C85-174D0028E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  <p:pic>
        <p:nvPicPr>
          <p:cNvPr id="8" name="Graphic 7" descr="Binary outline">
            <a:extLst>
              <a:ext uri="{FF2B5EF4-FFF2-40B4-BE49-F238E27FC236}">
                <a16:creationId xmlns:a16="http://schemas.microsoft.com/office/drawing/2014/main" id="{FAC36EFF-5125-578B-2E24-33417202F1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72011" y="4814605"/>
            <a:ext cx="716972" cy="71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336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11A8E62-8E37-3C75-3196-63F97A3C3C03}"/>
              </a:ext>
            </a:extLst>
          </p:cNvPr>
          <p:cNvSpPr txBox="1"/>
          <p:nvPr/>
        </p:nvSpPr>
        <p:spPr>
          <a:xfrm>
            <a:off x="2400300" y="627722"/>
            <a:ext cx="928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 Jupyter Notebook (“.ipynb”) is a file with code (python) and annotations (markdown)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223453-561F-710A-DB49-00067504F3D8}"/>
              </a:ext>
            </a:extLst>
          </p:cNvPr>
          <p:cNvSpPr txBox="1"/>
          <p:nvPr/>
        </p:nvSpPr>
        <p:spPr>
          <a:xfrm>
            <a:off x="7290016" y="2106194"/>
            <a:ext cx="389481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All the lecture notes are written as Jupyter notebooks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It is encouraged that you bring your laptop to class</a:t>
            </a:r>
          </a:p>
          <a:p>
            <a:pPr marL="457200" indent="-457200">
              <a:buFont typeface="Courier New" panose="02070309020205020404" pitchFamily="49" charset="0"/>
              <a:buChar char="o"/>
            </a:pPr>
            <a:endParaRPr lang="en-US" sz="2000" dirty="0"/>
          </a:p>
          <a:p>
            <a:pPr marL="457200" indent="-457200">
              <a:buFont typeface="Courier New" panose="02070309020205020404" pitchFamily="49" charset="0"/>
              <a:buChar char="o"/>
            </a:pPr>
            <a:r>
              <a:rPr lang="en-US" sz="2000" dirty="0"/>
              <a:t>Lecture notes are designed to be follow-along. There will be “try it yourself” exercises.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BE645435-665C-57B1-8E72-94349B1615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269" y="396548"/>
            <a:ext cx="2051842" cy="107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05AC38E-1881-E32C-B4FF-0DC2DF331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54" r="634"/>
          <a:stretch/>
        </p:blipFill>
        <p:spPr>
          <a:xfrm>
            <a:off x="505269" y="2951018"/>
            <a:ext cx="6657231" cy="1848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86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3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3668" y="1577980"/>
            <a:ext cx="1141283" cy="1245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9850442" y="206298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8955703" y="1832155"/>
            <a:ext cx="441191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+</a:t>
            </a:r>
          </a:p>
        </p:txBody>
      </p:sp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058534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2" descr="Project Jupyter | Home">
            <a:extLst>
              <a:ext uri="{FF2B5EF4-FFF2-40B4-BE49-F238E27FC236}">
                <a16:creationId xmlns:a16="http://schemas.microsoft.com/office/drawing/2014/main" id="{19F6C30C-3100-2C1F-22E5-917572AFB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782" y="1207517"/>
            <a:ext cx="3782786" cy="198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FF966C-B098-A012-91E7-39A1DE88E6CB}"/>
              </a:ext>
            </a:extLst>
          </p:cNvPr>
          <p:cNvSpPr txBox="1"/>
          <p:nvPr/>
        </p:nvSpPr>
        <p:spPr>
          <a:xfrm>
            <a:off x="1573782" y="4381561"/>
            <a:ext cx="827666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See </a:t>
            </a:r>
            <a:r>
              <a:rPr lang="en-US" sz="2400" b="1" dirty="0"/>
              <a:t>Assignment 1 </a:t>
            </a:r>
            <a:r>
              <a:rPr lang="en-US" sz="2400" dirty="0"/>
              <a:t>(due Tuesday, January 23 at 10 p.m.):</a:t>
            </a:r>
          </a:p>
          <a:p>
            <a:endParaRPr lang="en-US" sz="2400" dirty="0"/>
          </a:p>
          <a:p>
            <a:pPr marL="285750" indent="-285750">
              <a:buFontTx/>
              <a:buChar char="-"/>
            </a:pPr>
            <a:r>
              <a:rPr lang="en-US" sz="2400" dirty="0"/>
              <a:t>Basics of a Jupyter notebook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Need to have all the tools installed</a:t>
            </a:r>
          </a:p>
          <a:p>
            <a:pPr marL="285750" indent="-285750">
              <a:buFontTx/>
              <a:buChar char="-"/>
            </a:pPr>
            <a:r>
              <a:rPr lang="en-US" sz="2400" dirty="0"/>
              <a:t>Install </a:t>
            </a:r>
            <a:r>
              <a:rPr lang="en-US" sz="2400" b="1" u="sng" dirty="0"/>
              <a:t>soon</a:t>
            </a:r>
            <a:r>
              <a:rPr lang="en-US" sz="2400" dirty="0"/>
              <a:t> that we can help you with any issues!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8C7FA3-541A-0A06-D829-73DA6E9EC11A}"/>
              </a:ext>
            </a:extLst>
          </p:cNvPr>
          <p:cNvSpPr txBox="1"/>
          <p:nvPr/>
        </p:nvSpPr>
        <p:spPr>
          <a:xfrm>
            <a:off x="7067485" y="2735466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VS Code</a:t>
            </a:r>
            <a:endParaRPr lang="en-US" sz="12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1F347DFF-C6C1-7726-7E06-0FE15FCB0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101" y="1568678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64752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1335DCD-1509-3B93-6AE1-6B028F14FF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6644" y="1519391"/>
            <a:ext cx="7752078" cy="3819217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6456FB3-F81A-A99B-46E4-84928FA146BF}"/>
              </a:ext>
            </a:extLst>
          </p:cNvPr>
          <p:cNvCxnSpPr>
            <a:cxnSpLocks/>
          </p:cNvCxnSpPr>
          <p:nvPr/>
        </p:nvCxnSpPr>
        <p:spPr>
          <a:xfrm flipV="1">
            <a:off x="3267293" y="3494930"/>
            <a:ext cx="0" cy="2481256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C8315B-5D68-DB30-8446-01AD85887A3C}"/>
              </a:ext>
            </a:extLst>
          </p:cNvPr>
          <p:cNvSpPr txBox="1"/>
          <p:nvPr/>
        </p:nvSpPr>
        <p:spPr>
          <a:xfrm>
            <a:off x="2714291" y="6092618"/>
            <a:ext cx="155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Lecture notes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4C2492-0C60-7D5A-712C-6E8B78D06852}"/>
              </a:ext>
            </a:extLst>
          </p:cNvPr>
          <p:cNvSpPr txBox="1"/>
          <p:nvPr/>
        </p:nvSpPr>
        <p:spPr>
          <a:xfrm>
            <a:off x="5631633" y="5953074"/>
            <a:ext cx="4207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“.ipynb”: Interactive Python Notebook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35FABB-15A0-F0A5-D09F-809834F09899}"/>
              </a:ext>
            </a:extLst>
          </p:cNvPr>
          <p:cNvSpPr txBox="1"/>
          <p:nvPr/>
        </p:nvSpPr>
        <p:spPr>
          <a:xfrm>
            <a:off x="2862991" y="512482"/>
            <a:ext cx="73815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We will do all our coding in Visual Studio Code</a:t>
            </a:r>
          </a:p>
        </p:txBody>
      </p:sp>
      <p:pic>
        <p:nvPicPr>
          <p:cNvPr id="3" name="Picture 14">
            <a:extLst>
              <a:ext uri="{FF2B5EF4-FFF2-40B4-BE49-F238E27FC236}">
                <a16:creationId xmlns:a16="http://schemas.microsoft.com/office/drawing/2014/main" id="{CBBC2897-EAD3-184A-AF16-E1A086D44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55" y="334735"/>
            <a:ext cx="878714" cy="87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16">
            <a:extLst>
              <a:ext uri="{FF2B5EF4-FFF2-40B4-BE49-F238E27FC236}">
                <a16:creationId xmlns:a16="http://schemas.microsoft.com/office/drawing/2014/main" id="{50CD655F-617E-FCC5-8332-12E4C7329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346" y="342421"/>
            <a:ext cx="905589" cy="987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894A2F9-DCB3-6D66-A8FE-2DE57525031B}"/>
              </a:ext>
            </a:extLst>
          </p:cNvPr>
          <p:cNvSpPr txBox="1"/>
          <p:nvPr/>
        </p:nvSpPr>
        <p:spPr>
          <a:xfrm>
            <a:off x="1812656" y="706655"/>
            <a:ext cx="8137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3513277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6F733099-5D54-DA4F-30A3-3D4BD5AF7CC3}"/>
              </a:ext>
            </a:extLst>
          </p:cNvPr>
          <p:cNvSpPr txBox="1"/>
          <p:nvPr/>
        </p:nvSpPr>
        <p:spPr>
          <a:xfrm>
            <a:off x="815854" y="1560394"/>
            <a:ext cx="3516331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Github Desktop will allow you to </a:t>
            </a:r>
            <a:r>
              <a:rPr lang="en-US" b="1" dirty="0"/>
              <a:t>automatically download the lectures notes </a:t>
            </a:r>
            <a:r>
              <a:rPr lang="en-US" dirty="0"/>
              <a:t>from my account (and update them).</a:t>
            </a:r>
          </a:p>
          <a:p>
            <a:pPr algn="just"/>
            <a:endParaRPr lang="en-US" dirty="0"/>
          </a:p>
          <a:p>
            <a:pPr algn="just"/>
            <a:endParaRPr lang="en-US" dirty="0"/>
          </a:p>
          <a:p>
            <a:pPr algn="just"/>
            <a:r>
              <a:rPr lang="en-US" dirty="0"/>
              <a:t>It will also show you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the date of any update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what the changes are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algn="just"/>
            <a:r>
              <a:rPr lang="en-US" dirty="0">
                <a:solidFill>
                  <a:srgbClr val="00B050"/>
                </a:solidFill>
              </a:rPr>
              <a:t>Update the lecture notes before class!</a:t>
            </a:r>
          </a:p>
          <a:p>
            <a:pPr algn="just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E60C75-7934-F2D6-F393-743F3DE9A49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21693"/>
          <a:stretch/>
        </p:blipFill>
        <p:spPr>
          <a:xfrm>
            <a:off x="4792155" y="977174"/>
            <a:ext cx="6457735" cy="425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27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BA548-D24C-30B7-EF27-12FCB5ADE6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409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Questions about computing environment?</a:t>
            </a:r>
          </a:p>
        </p:txBody>
      </p:sp>
    </p:spTree>
    <p:extLst>
      <p:ext uri="{BB962C8B-B14F-4D97-AF65-F5344CB8AC3E}">
        <p14:creationId xmlns:p14="http://schemas.microsoft.com/office/powerpoint/2010/main" val="3820837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1297401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02074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5086C-E108-6D97-F246-B787CE2A0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7975E3-7FDE-5CBE-D5D5-1DEEC17996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3"/>
            <a:ext cx="10058400" cy="4201383"/>
          </a:xfrm>
        </p:spPr>
        <p:txBody>
          <a:bodyPr>
            <a:normAutofit/>
          </a:bodyPr>
          <a:lstStyle/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code effectively in Python and SQL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 Learn about key programming principles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dirty="0"/>
              <a:t> Learn how to manipulate and visualize data</a:t>
            </a:r>
          </a:p>
        </p:txBody>
      </p:sp>
    </p:spTree>
    <p:extLst>
      <p:ext uri="{BB962C8B-B14F-4D97-AF65-F5344CB8AC3E}">
        <p14:creationId xmlns:p14="http://schemas.microsoft.com/office/powerpoint/2010/main" val="13259283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7A169ED-A196-E20E-26FA-3A7F8A13AF62}"/>
              </a:ext>
            </a:extLst>
          </p:cNvPr>
          <p:cNvSpPr txBox="1"/>
          <p:nvPr/>
        </p:nvSpPr>
        <p:spPr>
          <a:xfrm>
            <a:off x="1186544" y="1986131"/>
            <a:ext cx="5619501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Assignments (x 10): </a:t>
            </a:r>
            <a:r>
              <a:rPr lang="en-US" sz="2000" dirty="0">
                <a:solidFill>
                  <a:srgbClr val="FF0000"/>
                </a:solidFill>
              </a:rPr>
              <a:t>50%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Practice class concepts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Quizzes (x5): 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FF0000"/>
                </a:solidFill>
              </a:rPr>
              <a:t>30%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Questions are given in advance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Data is provided in the class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Final Project: </a:t>
            </a:r>
            <a:r>
              <a:rPr lang="en-US" sz="2000" dirty="0">
                <a:solidFill>
                  <a:srgbClr val="FF0000"/>
                </a:solidFill>
              </a:rPr>
              <a:t>20 %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Will provide guidelines on Canvas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r>
              <a:rPr lang="en-US" sz="2000" dirty="0"/>
              <a:t>Due at the end of the semester</a:t>
            </a:r>
          </a:p>
          <a:p>
            <a:pPr lvl="1"/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Midsemester Survey: </a:t>
            </a:r>
            <a:r>
              <a:rPr lang="en-US" sz="2000" dirty="0">
                <a:solidFill>
                  <a:srgbClr val="FF0000"/>
                </a:solidFill>
              </a:rPr>
              <a:t>+ 0.5% (Extra)</a:t>
            </a:r>
          </a:p>
          <a:p>
            <a:pPr marL="742950" lvl="1" indent="-285750">
              <a:buFont typeface="Courier New" panose="02070309020205020404" pitchFamily="49" charset="0"/>
              <a:buChar char="o"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A94F67-2F19-F036-17E4-A2A67F7E64CF}"/>
              </a:ext>
            </a:extLst>
          </p:cNvPr>
          <p:cNvSpPr txBox="1"/>
          <p:nvPr/>
        </p:nvSpPr>
        <p:spPr>
          <a:xfrm>
            <a:off x="1213762" y="85644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Grades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D648B5-360A-6A2E-0958-3F153B74F722}"/>
              </a:ext>
            </a:extLst>
          </p:cNvPr>
          <p:cNvSpPr txBox="1"/>
          <p:nvPr/>
        </p:nvSpPr>
        <p:spPr>
          <a:xfrm>
            <a:off x="7179124" y="1811960"/>
            <a:ext cx="4114799" cy="4585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Late assignments will automatically be graded for half-credit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To account for unforeseen circumstances, we will drop the worst assignment and the worst quiz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Watch out for the assignments to install software. You will need these to be able to use the lectures notes.  </a:t>
            </a:r>
          </a:p>
          <a:p>
            <a:pPr marL="285750" indent="-285750">
              <a:buFontTx/>
              <a:buChar char="-"/>
            </a:pPr>
            <a:endParaRPr lang="en-US" sz="3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0884FC-377C-FD4B-C107-B6466DF28038}"/>
              </a:ext>
            </a:extLst>
          </p:cNvPr>
          <p:cNvSpPr txBox="1"/>
          <p:nvPr/>
        </p:nvSpPr>
        <p:spPr>
          <a:xfrm>
            <a:off x="7179124" y="856440"/>
            <a:ext cx="37991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Late submissions</a:t>
            </a:r>
          </a:p>
        </p:txBody>
      </p:sp>
    </p:spTree>
    <p:extLst>
      <p:ext uri="{BB962C8B-B14F-4D97-AF65-F5344CB8AC3E}">
        <p14:creationId xmlns:p14="http://schemas.microsoft.com/office/powerpoint/2010/main" val="3714818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2495B-95FF-176E-8BA6-7CC47491B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Coding</a:t>
            </a:r>
            <a:r>
              <a:rPr lang="en-US" sz="4800" dirty="0"/>
              <a:t> ability is not innate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8096D9-6B24-78F1-6360-0EC5DF70F3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 Coding ability can be developed.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 Academic skills and abilities are acquired through hard work, mistakes, and perseverance.</a:t>
            </a:r>
          </a:p>
          <a:p>
            <a:endParaRPr lang="en-US" dirty="0"/>
          </a:p>
          <a:p>
            <a:r>
              <a:rPr lang="en-US" dirty="0"/>
              <a:t> My only goal here is that you learn the material. Please ask me questions!</a:t>
            </a:r>
          </a:p>
          <a:p>
            <a:endParaRPr lang="en-US" dirty="0"/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4579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32CB0-438A-178B-DEAC-B5036A6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262052"/>
            <a:ext cx="10058400" cy="1450757"/>
          </a:xfrm>
        </p:spPr>
        <p:txBody>
          <a:bodyPr/>
          <a:lstStyle/>
          <a:p>
            <a:pPr algn="ctr"/>
            <a:r>
              <a:rPr lang="en-US" dirty="0"/>
              <a:t>Questions about the logistics</a:t>
            </a:r>
          </a:p>
        </p:txBody>
      </p:sp>
    </p:spTree>
    <p:extLst>
      <p:ext uri="{BB962C8B-B14F-4D97-AF65-F5344CB8AC3E}">
        <p14:creationId xmlns:p14="http://schemas.microsoft.com/office/powerpoint/2010/main" val="9073439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and network analysis. I focus on applications that evaluate poverty-reduction programs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8" y="646264"/>
            <a:ext cx="5360061" cy="22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</a:t>
            </a:r>
          </a:p>
          <a:p>
            <a:endParaRPr lang="en-US" sz="2000" dirty="0"/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026366" y="4073274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43" y="3122990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9570193" y="368507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8003748" y="3136939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630248" y="3260593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2340524" y="4251499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2794034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82" y="2906486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685620" y="4510312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8681428" y="2178013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836590" y="1601645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81" y="771521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(‘base’)</a:t>
            </a:r>
            <a:endParaRPr lang="en-US" b="1" dirty="0"/>
          </a:p>
          <a:p>
            <a:pPr algn="just"/>
            <a:endParaRPr lang="en-US" dirty="0"/>
          </a:p>
          <a:p>
            <a:pPr algn="just"/>
            <a:r>
              <a:rPr lang="en-US" b="1" dirty="0"/>
              <a:t>Next step: </a:t>
            </a:r>
            <a:r>
              <a:rPr lang="en-US" dirty="0"/>
              <a:t>we are creating a new folder for the QTM151 course and downloading our virtual GitHub folder and opening it in VS Code</a:t>
            </a:r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5585</TotalTime>
  <Words>782</Words>
  <Application>Microsoft Macintosh PowerPoint</Application>
  <PresentationFormat>Widescreen</PresentationFormat>
  <Paragraphs>143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Courier New</vt:lpstr>
      <vt:lpstr>Wingdings</vt:lpstr>
      <vt:lpstr>Office Theme</vt:lpstr>
      <vt:lpstr>QTM 151: Introduction to Statistical Computing II</vt:lpstr>
      <vt:lpstr>Agenda</vt:lpstr>
      <vt:lpstr>About me</vt:lpstr>
      <vt:lpstr>My teaching philosophy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  <vt:lpstr>PowerPoint Presentation</vt:lpstr>
      <vt:lpstr>Downloading the lecture notes locally</vt:lpstr>
      <vt:lpstr>PowerPoint Presentation</vt:lpstr>
      <vt:lpstr>PowerPoint Presentation</vt:lpstr>
      <vt:lpstr>PowerPoint Presentation</vt:lpstr>
      <vt:lpstr>PowerPoint Presentation</vt:lpstr>
      <vt:lpstr>Questions about computing environment?</vt:lpstr>
      <vt:lpstr>Agenda</vt:lpstr>
      <vt:lpstr>Learning Objectives</vt:lpstr>
      <vt:lpstr>PowerPoint Presentation</vt:lpstr>
      <vt:lpstr>Coding ability is not innate</vt:lpstr>
      <vt:lpstr>Questions about the logistics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Sanchez Becerra, Alejandro</cp:lastModifiedBy>
  <cp:revision>93</cp:revision>
  <dcterms:created xsi:type="dcterms:W3CDTF">2022-08-18T19:06:53Z</dcterms:created>
  <dcterms:modified xsi:type="dcterms:W3CDTF">2024-01-17T16:24:45Z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